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"/>
      <p:regular r:id="rId17"/>
    </p:embeddedFont>
    <p:embeddedFont>
      <p:font typeface="Gelasio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5-1.png>
</file>

<file path=ppt/media/image-6-1.png>
</file>

<file path=ppt/media/image-7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slideLayout" Target="../slideLayouts/slideLayout11.xml"/><Relationship Id="rId11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Uncovering insights from transactional data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3246"/>
            <a:ext cx="70454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Recommendations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65200" y="2259211"/>
            <a:ext cx="340162" cy="3401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17306" y="22521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017306" y="274260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Promote exclusive benefits.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65200" y="3566160"/>
            <a:ext cx="340162" cy="3401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17306" y="3559135"/>
            <a:ext cx="34987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Loyalty Programs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Reward repeat buyers.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5200" y="4873109"/>
            <a:ext cx="340162" cy="3401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17306" y="4866084"/>
            <a:ext cx="29273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017306" y="53565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Balance sales with margin control.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65200" y="6180058"/>
            <a:ext cx="340162" cy="3401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017306" y="61730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017306" y="666345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Focus on high-revenue age groups.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776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66762"/>
            <a:ext cx="3664744" cy="2040493"/>
          </a:xfrm>
          <a:prstGeom prst="roundRect">
            <a:avLst>
              <a:gd name="adj" fmla="val 7170"/>
            </a:avLst>
          </a:prstGeom>
          <a:solidFill>
            <a:srgbClr val="464342"/>
          </a:solidFill>
          <a:ln/>
        </p:spPr>
      </p:sp>
      <p:sp>
        <p:nvSpPr>
          <p:cNvPr id="5" name="Shape 2"/>
          <p:cNvSpPr/>
          <p:nvPr/>
        </p:nvSpPr>
        <p:spPr>
          <a:xfrm>
            <a:off x="6280190" y="2636282"/>
            <a:ext cx="3664744" cy="121920"/>
          </a:xfrm>
          <a:prstGeom prst="roundRect">
            <a:avLst>
              <a:gd name="adj" fmla="val 27907"/>
            </a:avLst>
          </a:prstGeom>
          <a:solidFill>
            <a:srgbClr val="C49F8C"/>
          </a:solidFill>
          <a:ln/>
        </p:spPr>
      </p:sp>
      <p:sp>
        <p:nvSpPr>
          <p:cNvPr id="6" name="Shape 3"/>
          <p:cNvSpPr/>
          <p:nvPr/>
        </p:nvSpPr>
        <p:spPr>
          <a:xfrm>
            <a:off x="7772340" y="232660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49F8C"/>
          </a:solidFill>
          <a:ln/>
        </p:spPr>
      </p:sp>
      <p:sp>
        <p:nvSpPr>
          <p:cNvPr id="7" name="Text 4"/>
          <p:cNvSpPr/>
          <p:nvPr/>
        </p:nvSpPr>
        <p:spPr>
          <a:xfrm>
            <a:off x="7976414" y="249674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6537484" y="32337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Analysis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37484" y="3724156"/>
            <a:ext cx="31501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3,900 purchases analyzed.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0171748" y="2666762"/>
            <a:ext cx="3664863" cy="2040493"/>
          </a:xfrm>
          <a:prstGeom prst="roundRect">
            <a:avLst>
              <a:gd name="adj" fmla="val 7170"/>
            </a:avLst>
          </a:prstGeom>
          <a:solidFill>
            <a:srgbClr val="464342"/>
          </a:solidFill>
          <a:ln/>
        </p:spPr>
      </p:sp>
      <p:sp>
        <p:nvSpPr>
          <p:cNvPr id="11" name="Shape 8"/>
          <p:cNvSpPr/>
          <p:nvPr/>
        </p:nvSpPr>
        <p:spPr>
          <a:xfrm>
            <a:off x="10171748" y="2636282"/>
            <a:ext cx="3664863" cy="121920"/>
          </a:xfrm>
          <a:prstGeom prst="roundRect">
            <a:avLst>
              <a:gd name="adj" fmla="val 27907"/>
            </a:avLst>
          </a:prstGeom>
          <a:solidFill>
            <a:srgbClr val="C49F8C"/>
          </a:solidFill>
          <a:ln/>
        </p:spPr>
      </p:sp>
      <p:sp>
        <p:nvSpPr>
          <p:cNvPr id="12" name="Shape 9"/>
          <p:cNvSpPr/>
          <p:nvPr/>
        </p:nvSpPr>
        <p:spPr>
          <a:xfrm>
            <a:off x="11663898" y="232660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49F8C"/>
          </a:solidFill>
          <a:ln/>
        </p:spPr>
      </p:sp>
      <p:sp>
        <p:nvSpPr>
          <p:cNvPr id="13" name="Text 10"/>
          <p:cNvSpPr/>
          <p:nvPr/>
        </p:nvSpPr>
        <p:spPr>
          <a:xfrm>
            <a:off x="11867971" y="249674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10429042" y="32337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Insights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29042" y="3724156"/>
            <a:ext cx="31502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Spending patterns, customer segments, product preferences.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5274231"/>
            <a:ext cx="7556421" cy="1677591"/>
          </a:xfrm>
          <a:prstGeom prst="roundRect">
            <a:avLst>
              <a:gd name="adj" fmla="val 8721"/>
            </a:avLst>
          </a:prstGeom>
          <a:solidFill>
            <a:srgbClr val="464342"/>
          </a:solidFill>
          <a:ln/>
        </p:spPr>
      </p:sp>
      <p:sp>
        <p:nvSpPr>
          <p:cNvPr id="17" name="Shape 14"/>
          <p:cNvSpPr/>
          <p:nvPr/>
        </p:nvSpPr>
        <p:spPr>
          <a:xfrm>
            <a:off x="6280190" y="5243751"/>
            <a:ext cx="7556421" cy="121920"/>
          </a:xfrm>
          <a:prstGeom prst="roundRect">
            <a:avLst>
              <a:gd name="adj" fmla="val 27907"/>
            </a:avLst>
          </a:prstGeom>
          <a:solidFill>
            <a:srgbClr val="C49F8C"/>
          </a:solidFill>
          <a:ln/>
        </p:spPr>
      </p:sp>
      <p:sp>
        <p:nvSpPr>
          <p:cNvPr id="18" name="Shape 15"/>
          <p:cNvSpPr/>
          <p:nvPr/>
        </p:nvSpPr>
        <p:spPr>
          <a:xfrm>
            <a:off x="9718179" y="493406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49F8C"/>
          </a:solidFill>
          <a:ln/>
        </p:spPr>
      </p:sp>
      <p:sp>
        <p:nvSpPr>
          <p:cNvPr id="19" name="Text 16"/>
          <p:cNvSpPr/>
          <p:nvPr/>
        </p:nvSpPr>
        <p:spPr>
          <a:xfrm>
            <a:off x="9922252" y="510420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6537484" y="58412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Strategic Goals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6537484" y="6331625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Optimize operations, reduce costs, improve forecasting.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11655" y="478512"/>
            <a:ext cx="4350544" cy="543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Summary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1811655" y="1457206"/>
            <a:ext cx="2175272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Points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1811655" y="1902976"/>
            <a:ext cx="5291257" cy="278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3,900 Rows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1811655" y="2242304"/>
            <a:ext cx="5291257" cy="278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18 Columns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1811655" y="2694742"/>
            <a:ext cx="2175272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1811655" y="3140512"/>
            <a:ext cx="5291257" cy="278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Demographics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1811655" y="3479840"/>
            <a:ext cx="5291257" cy="278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Purchase Details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1811655" y="3819168"/>
            <a:ext cx="5291257" cy="278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Shopping Behavior</a:t>
            </a:r>
            <a:endParaRPr lang="en-US" sz="13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5108" y="1478994"/>
            <a:ext cx="5291257" cy="5291257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35108" y="6965990"/>
            <a:ext cx="2175272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Missing Data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535108" y="7411760"/>
            <a:ext cx="5291257" cy="278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37 values in Review Rating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88961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35099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Imported with pandas, checked structure and summary statistics.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975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Imputed Review Rating with median by category.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0681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Renamed to snake_case for readability.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Created age_group and purchase_frequency_days.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Loaded cleaned data to MySQL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026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Analysis (SQL)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0515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business questions answered through structured MySQL analysis.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2669619"/>
            <a:ext cx="7556421" cy="1367909"/>
          </a:xfrm>
          <a:prstGeom prst="roundRect">
            <a:avLst>
              <a:gd name="adj" fmla="val 2487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310670" y="2700099"/>
            <a:ext cx="907256" cy="1306949"/>
          </a:xfrm>
          <a:prstGeom prst="rect">
            <a:avLst/>
          </a:prstGeom>
          <a:solidFill>
            <a:srgbClr val="373433"/>
          </a:solidFill>
          <a:ln/>
        </p:spPr>
      </p:sp>
      <p:sp>
        <p:nvSpPr>
          <p:cNvPr id="7" name="Text 4"/>
          <p:cNvSpPr/>
          <p:nvPr/>
        </p:nvSpPr>
        <p:spPr>
          <a:xfrm>
            <a:off x="6594158" y="314086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444740" y="29269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444740" y="3417332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Female: $75,191, Male: $157,890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264342"/>
            <a:ext cx="7556421" cy="1367909"/>
          </a:xfrm>
          <a:prstGeom prst="roundRect">
            <a:avLst>
              <a:gd name="adj" fmla="val 2487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6310670" y="4294823"/>
            <a:ext cx="907256" cy="1306949"/>
          </a:xfrm>
          <a:prstGeom prst="rect">
            <a:avLst/>
          </a:prstGeom>
          <a:solidFill>
            <a:srgbClr val="373433"/>
          </a:solidFill>
          <a:ln/>
        </p:spPr>
      </p:sp>
      <p:sp>
        <p:nvSpPr>
          <p:cNvPr id="12" name="Text 9"/>
          <p:cNvSpPr/>
          <p:nvPr/>
        </p:nvSpPr>
        <p:spPr>
          <a:xfrm>
            <a:off x="6594158" y="473559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444740" y="4521637"/>
            <a:ext cx="38883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444740" y="5012055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839 customers identified.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280190" y="5859066"/>
            <a:ext cx="7556421" cy="1367909"/>
          </a:xfrm>
          <a:prstGeom prst="roundRect">
            <a:avLst>
              <a:gd name="adj" fmla="val 2487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6310670" y="5889546"/>
            <a:ext cx="907256" cy="1306949"/>
          </a:xfrm>
          <a:prstGeom prst="rect">
            <a:avLst/>
          </a:prstGeom>
          <a:solidFill>
            <a:srgbClr val="373433"/>
          </a:solidFill>
          <a:ln/>
        </p:spPr>
      </p:sp>
      <p:sp>
        <p:nvSpPr>
          <p:cNvPr id="17" name="Text 14"/>
          <p:cNvSpPr/>
          <p:nvPr/>
        </p:nvSpPr>
        <p:spPr>
          <a:xfrm>
            <a:off x="6594158" y="633031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444740" y="6116360"/>
            <a:ext cx="31618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444740" y="6606778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Gloves (3.86), Sandals (3.84), Boots (3.82).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33130" y="530066"/>
            <a:ext cx="8411051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SQL Insights: Shipping &amp; Subscriptions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1233130" y="1611630"/>
            <a:ext cx="2888456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Shipping Type Comparison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1233130" y="2104311"/>
            <a:ext cx="5847398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Standard: $58.46 avg.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1233130" y="2479238"/>
            <a:ext cx="5847398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Express: $60.48 avg.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1233130" y="2979182"/>
            <a:ext cx="3434120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Subscribers vs. Non-Subscribers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233130" y="3471863"/>
            <a:ext cx="5847398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Subscribers: 1,053 customers, $59.49 avg. spend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1233130" y="3846790"/>
            <a:ext cx="5847398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Non-Subscribers: 2,847 customers, $59.87 avg. spend</a:t>
            </a:r>
            <a:endParaRPr lang="en-US" sz="15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7254" y="1635681"/>
            <a:ext cx="5847398" cy="58473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1558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SQL Insights: Product &amp; Customer Segmentation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573304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7343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800118"/>
            <a:ext cx="37985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429053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Hat (50%), Sneakers (49.66%), Coat (49.07%).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107067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73433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5333881"/>
            <a:ext cx="30250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582429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Loyal (3116), Returning (701), New (83).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17683" y="425887"/>
            <a:ext cx="7175421" cy="483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SQL Insights: Top Products &amp; Age Groups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2417683" y="1296948"/>
            <a:ext cx="243292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3 Products per Category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2417683" y="1693664"/>
            <a:ext cx="4708684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Accessories: Jewelry, Sunglasses, Belt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2417683" y="1995607"/>
            <a:ext cx="4708684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Clothing: Blouse, Pants, Shirt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2417683" y="2297549"/>
            <a:ext cx="4708684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Footwear: Sandals, Shoes, Sneakers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2417683" y="2599492"/>
            <a:ext cx="4708684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Outerwear: Jacket, Coat</a:t>
            </a:r>
            <a:endParaRPr lang="en-US" sz="12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1653" y="1316355"/>
            <a:ext cx="4708684" cy="4708684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511653" y="6199227"/>
            <a:ext cx="1949172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by Age Group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11653" y="6595943"/>
            <a:ext cx="4708684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Young Adult: $62,143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7511653" y="6897886"/>
            <a:ext cx="4708684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Middle-aged: $59,197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7511653" y="7199828"/>
            <a:ext cx="4708684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Adult: $55,978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7511653" y="7501771"/>
            <a:ext cx="4708684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Senior: $55,763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28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818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visualization of customer behavior insights.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478042" y="4374237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27%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1932" y="2956560"/>
            <a:ext cx="3402330" cy="340233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455420" y="66423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Subscribers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920145" y="4374237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$59.76</a:t>
            </a:r>
            <a:endParaRPr lang="en-US" sz="44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035" y="2956560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6423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Avg. Purchase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362248" y="4374237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3.75</a:t>
            </a:r>
            <a:endParaRPr lang="en-US" sz="44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138" y="2956560"/>
            <a:ext cx="3402330" cy="340233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39626" y="66423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Avg. Review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2026-01-09T20:29:40Z</dcterms:created>
  <dcterms:modified xsi:type="dcterms:W3CDTF">2026-01-09T20:29:40Z</dcterms:modified>
</cp:coreProperties>
</file>